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9"/>
  </p:notesMasterIdLst>
  <p:handoutMasterIdLst>
    <p:handoutMasterId r:id="rId10"/>
  </p:handoutMasterIdLst>
  <p:sldIdLst>
    <p:sldId id="257" r:id="rId2"/>
    <p:sldId id="262" r:id="rId3"/>
    <p:sldId id="274" r:id="rId4"/>
    <p:sldId id="275" r:id="rId5"/>
    <p:sldId id="276" r:id="rId6"/>
    <p:sldId id="278" r:id="rId7"/>
    <p:sldId id="258" r:id="rId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>
        <p:scale>
          <a:sx n="75" d="100"/>
          <a:sy n="75" d="100"/>
        </p:scale>
        <p:origin x="934" y="4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C3E0910-793C-46A0-8623-CEAD4857882F}" type="datetime1">
              <a:rPr lang="pt-BR" smtClean="0"/>
              <a:t>03/02/2024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9EE704A-765A-48C7-8594-25B15929F837}" type="datetime1">
              <a:rPr lang="pt-BR" smtClean="0"/>
              <a:t>03/02/2024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  <a:endParaRPr lang="en-US"/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92B5B4-4D0A-4964-A1A3-B85B0EE00890}" type="datetime1">
              <a:rPr lang="pt-BR" smtClean="0"/>
              <a:t>03/02/2024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E1A5F9-C71D-4DE8-8BF4-9F6FC06A94B8}" type="datetime1">
              <a:rPr lang="pt-BR" smtClean="0"/>
              <a:t>03/02/2024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1DCD7D-5BFD-485D-AED5-B62EAACA4CB6}" type="datetime1">
              <a:rPr lang="pt-BR" smtClean="0"/>
              <a:t>03/02/2024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3252B5-F3E6-4058-A723-196087E9E541}" type="datetime1">
              <a:rPr lang="pt-BR" smtClean="0"/>
              <a:t>03/02/2024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251DFA-97D2-4C90-9100-D1173CC96C37}" type="datetime1">
              <a:rPr lang="pt-BR" smtClean="0"/>
              <a:t>03/02/2024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51B26C-F0DB-4889-B6A3-FE07E152272F}" type="datetime1">
              <a:rPr lang="pt-BR" smtClean="0"/>
              <a:t>03/02/2024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565EE-A4B5-4AB4-9432-D16ECAE9EF1F}" type="datetime1">
              <a:rPr lang="pt-BR" smtClean="0"/>
              <a:t>03/02/2024</a:t>
            </a:fld>
            <a:endParaRPr lang="en-US" dirty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470C2D-02C8-4A1B-A79F-498A53DD951F}" type="datetime1">
              <a:rPr lang="pt-BR" smtClean="0"/>
              <a:t>03/02/2024</a:t>
            </a:fld>
            <a:endParaRPr lang="en-US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94EF83-1835-4C7A-B4B2-F0B720F5AC0B}" type="datetime1">
              <a:rPr lang="pt-BR" smtClean="0"/>
              <a:t>03/02/2024</a:t>
            </a:fld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dirty="0"/>
              <a:t>Clique para editar os estilos de 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6F5D5688-1774-4625-9E74-88EA94DB2550}" type="datetime1">
              <a:rPr lang="pt-BR" smtClean="0"/>
              <a:t>03/02/2024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D5E4E1C-696A-4E82-B6DD-87ECA4CC925A}" type="datetime1">
              <a:rPr lang="pt-BR" smtClean="0"/>
              <a:t>03/02/2024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66BA6665-D630-4C43-9989-3D086DA68E5F}" type="datetime1">
              <a:rPr lang="pt-BR" smtClean="0"/>
              <a:t>03/02/2024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eb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ângulo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pt-BR" sz="6000" dirty="0"/>
              <a:t>Alertas de Alteração de Volumetria</a:t>
            </a:r>
            <a:br>
              <a:rPr lang="pt-BR" sz="6000" dirty="0"/>
            </a:br>
            <a:r>
              <a:rPr lang="pt-BR" sz="6000" dirty="0"/>
              <a:t>com </a:t>
            </a:r>
            <a:r>
              <a:rPr lang="pt-BR" sz="6000" dirty="0" err="1"/>
              <a:t>Arima</a:t>
            </a:r>
            <a:endParaRPr lang="pt-br" sz="8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Danilo Lira de Lima</a:t>
            </a:r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Imagem 4" descr="Uma imagem contendo prédio, banco, bancada, lateral&#10;&#10;Descrição gerada automaticamente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FB30-DCCA-79C3-2E93-2FA5E749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Introdução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789D-3011-104B-D7FA-D0B50B65AC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1800" kern="100" dirty="0">
                <a:solidFill>
                  <a:srgbClr val="000000"/>
                </a:solidFill>
                <a:latin typeface="Arial" panose="020B0604020202020204" pitchFamily="34" charset="0"/>
              </a:rPr>
              <a:t>Hoje no mercado temos em produção ferramentas de analise de variação de volume baseadas regras </a:t>
            </a:r>
            <a:r>
              <a:rPr lang="pt-BR" sz="1800" kern="100" dirty="0" err="1">
                <a:solidFill>
                  <a:srgbClr val="000000"/>
                </a:solidFill>
                <a:latin typeface="Arial" panose="020B0604020202020204" pitchFamily="34" charset="0"/>
              </a:rPr>
              <a:t>pré</a:t>
            </a:r>
            <a:r>
              <a:rPr lang="pt-BR" sz="1800" kern="100" dirty="0">
                <a:solidFill>
                  <a:srgbClr val="000000"/>
                </a:solidFill>
                <a:latin typeface="Arial" panose="020B0604020202020204" pitchFamily="34" charset="0"/>
              </a:rPr>
              <a:t> estabelecidas. Será que com um toque de Ciência de dados conseguimos melhorar um pouco essa analise?</a:t>
            </a:r>
          </a:p>
          <a:p>
            <a:pPr marL="0" indent="0">
              <a:buNone/>
            </a:pPr>
            <a:r>
              <a:rPr lang="pt-BR" sz="1800" kern="100" dirty="0">
                <a:solidFill>
                  <a:srgbClr val="000000"/>
                </a:solidFill>
                <a:latin typeface="Arial" panose="020B0604020202020204" pitchFamily="34" charset="0"/>
              </a:rPr>
              <a:t>Principalmente em situações onde temos que analisar recorrentemente variações de centenas e milhares de categorias.</a:t>
            </a:r>
          </a:p>
          <a:p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D8653-E177-6C41-B013-396D8DDA5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03/02/2024</a:t>
            </a:fld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5BB975E-AB9D-D1AE-7D09-B1FA3A4B72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35" y="2201941"/>
            <a:ext cx="3771816" cy="32418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64283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FB30-DCCA-79C3-2E93-2FA5E749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Coleta de Dados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789D-3011-104B-D7FA-D0B50B65AC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1800" kern="100" dirty="0">
                <a:solidFill>
                  <a:srgbClr val="000000"/>
                </a:solidFill>
                <a:latin typeface="Arial" panose="020B0604020202020204" pitchFamily="34" charset="0"/>
              </a:rPr>
              <a:t>Para nosso estudo usamos duas bases de grandes empresas</a:t>
            </a:r>
            <a:r>
              <a:rPr lang="pt-BR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base de vendas semanais do </a:t>
            </a:r>
            <a:r>
              <a:rPr lang="pt-BR" sz="18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WallMart</a:t>
            </a:r>
            <a:r>
              <a:rPr lang="pt-BR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e uma com a base de volume financeiro do balanço de ativos divulgado pelo Itaú Unibanco.</a:t>
            </a:r>
            <a:endParaRPr lang="pt-BR" sz="1800" kern="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D8653-E177-6C41-B013-396D8DDA5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03/02/2024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1D0B76-FF83-039E-73C5-AA6C8EF9FA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031" y="2120900"/>
            <a:ext cx="1536020" cy="153602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8A07AA-4237-7355-F6C4-328C106CF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792" y="4462031"/>
            <a:ext cx="3474447" cy="83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0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FB30-DCCA-79C3-2E93-2FA5E749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	Análise e Exploração dos Dados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789D-3011-104B-D7FA-D0B50B65AC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1800" kern="100" dirty="0">
                <a:solidFill>
                  <a:srgbClr val="000000"/>
                </a:solidFill>
                <a:latin typeface="Arial" panose="020B0604020202020204" pitchFamily="34" charset="0"/>
              </a:rPr>
              <a:t>O objetivo é saber se para múltiplas lojas como no caso do </a:t>
            </a:r>
            <a:r>
              <a:rPr lang="pt-BR" sz="1800" kern="100" dirty="0" err="1">
                <a:solidFill>
                  <a:srgbClr val="000000"/>
                </a:solidFill>
                <a:latin typeface="Arial" panose="020B0604020202020204" pitchFamily="34" charset="0"/>
              </a:rPr>
              <a:t>dataframe</a:t>
            </a:r>
            <a:r>
              <a:rPr lang="pt-BR" sz="1800" kern="100" dirty="0">
                <a:solidFill>
                  <a:srgbClr val="000000"/>
                </a:solidFill>
                <a:latin typeface="Arial" panose="020B0604020202020204" pitchFamily="34" charset="0"/>
              </a:rPr>
              <a:t> do </a:t>
            </a:r>
            <a:r>
              <a:rPr lang="pt-BR" sz="1800" kern="100" dirty="0" err="1">
                <a:solidFill>
                  <a:srgbClr val="000000"/>
                </a:solidFill>
                <a:latin typeface="Arial" panose="020B0604020202020204" pitchFamily="34" charset="0"/>
              </a:rPr>
              <a:t>Wallmart</a:t>
            </a:r>
            <a:r>
              <a:rPr lang="pt-BR" sz="1800" kern="100" dirty="0">
                <a:solidFill>
                  <a:srgbClr val="000000"/>
                </a:solidFill>
                <a:latin typeface="Arial" panose="020B0604020202020204" pitchFamily="34" charset="0"/>
              </a:rPr>
              <a:t>, ou múltiplas categorias financeiras do </a:t>
            </a:r>
            <a:r>
              <a:rPr lang="pt-BR" sz="1800" kern="100" dirty="0" err="1">
                <a:solidFill>
                  <a:srgbClr val="000000"/>
                </a:solidFill>
                <a:latin typeface="Arial" panose="020B0604020202020204" pitchFamily="34" charset="0"/>
              </a:rPr>
              <a:t>Ítau</a:t>
            </a:r>
            <a:r>
              <a:rPr lang="pt-BR" sz="1800" kern="100" dirty="0">
                <a:solidFill>
                  <a:srgbClr val="000000"/>
                </a:solidFill>
                <a:latin typeface="Arial" panose="020B0604020202020204" pitchFamily="34" charset="0"/>
              </a:rPr>
              <a:t>, podemos criar alertas de alteração de volume usando um modelo preditivo? </a:t>
            </a:r>
          </a:p>
          <a:p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D8653-E177-6C41-B013-396D8DDA5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03/02/2024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AEC7C5-EE51-C40B-B999-1D31237B79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7637" b="52548"/>
          <a:stretch/>
        </p:blipFill>
        <p:spPr>
          <a:xfrm>
            <a:off x="5880043" y="2174906"/>
            <a:ext cx="5884144" cy="1207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7C92B5-1123-ADA0-5287-D0F3DBD1C7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512" b="50694"/>
          <a:stretch/>
        </p:blipFill>
        <p:spPr>
          <a:xfrm>
            <a:off x="8276111" y="3429000"/>
            <a:ext cx="3770772" cy="15300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BBCB81-F5FD-F70A-73AF-B0006E6FA1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96" b="30905"/>
          <a:stretch/>
        </p:blipFill>
        <p:spPr>
          <a:xfrm>
            <a:off x="6015358" y="4676034"/>
            <a:ext cx="4264466" cy="155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5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FB30-DCCA-79C3-2E93-2FA5E749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4.	Criação de Modelos Preditivos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789D-3011-104B-D7FA-D0B50B65AC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Primeiro construímos o Modelo de predição ARIMA para uma série e replicamos a lógica para as demais séries automatizando o processo e geração de resultado evidenciando dados suspeitos. 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D8653-E177-6C41-B013-396D8DDA5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03/02/2024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EEA47B-1FA9-6E32-23C8-DA9CFCB7F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79" t="49200" r="1599" b="1600"/>
          <a:stretch/>
        </p:blipFill>
        <p:spPr>
          <a:xfrm>
            <a:off x="9320318" y="2630170"/>
            <a:ext cx="2563025" cy="7988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4BBE7DF-5BF1-D43F-0ED1-C0E8C554F8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6" t="9833" r="19512" b="28096"/>
          <a:stretch/>
        </p:blipFill>
        <p:spPr>
          <a:xfrm>
            <a:off x="6326218" y="1977246"/>
            <a:ext cx="2879289" cy="1716575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1A5394-E44A-2495-B8D3-604A2C9B4A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49" t="59259" r="9043" b="5404"/>
          <a:stretch/>
        </p:blipFill>
        <p:spPr>
          <a:xfrm>
            <a:off x="7104710" y="4169325"/>
            <a:ext cx="4354676" cy="1232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40960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FB30-DCCA-79C3-2E93-2FA5E749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	Apresentação dos Resultados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789D-3011-104B-D7FA-D0B50B65AC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 fontScale="62500" lnSpcReduction="20000"/>
          </a:bodyPr>
          <a:lstStyle/>
          <a:p>
            <a:pPr marL="6350" marR="485140" indent="449580" algn="just">
              <a:lnSpc>
                <a:spcPct val="112000"/>
              </a:lnSpc>
              <a:spcAft>
                <a:spcPts val="1015"/>
              </a:spcAft>
            </a:pPr>
            <a:r>
              <a:rPr lang="pt-BR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 modelo </a:t>
            </a:r>
            <a:r>
              <a:rPr lang="pt-BR" sz="18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Arima</a:t>
            </a:r>
            <a:r>
              <a:rPr lang="pt-BR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apresentou um resultado satisfatório, embora na maioria dos casos fez uma predição ‘flat’ ou plana, que embora útil para identificar dados suspeitos aparenta não ter aprendido as tendencias, complexidades, particularidade e sazonalidades dos dados em sua totalidade. </a:t>
            </a:r>
          </a:p>
          <a:p>
            <a:pPr marL="6350" marR="485140" indent="449580" algn="just">
              <a:lnSpc>
                <a:spcPct val="112000"/>
              </a:lnSpc>
              <a:spcAft>
                <a:spcPts val="1015"/>
              </a:spcAft>
            </a:pPr>
            <a:r>
              <a:rPr lang="pt-BR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No caso ao lado da série de Investimento em especifico observamos que temos um resultado mais satisfatório que um modelo de alerta baseado em alterações percentuais, pois o modelo captura dados suspeitos no contexto, levando em consideração a tendencia dos dados, como na figura acima, em escala logarítmica, ao invés de comparar com um valor fixo, como por exemplo variação de 50% ou 25% nos últimos 18 períodos, demonstrado na figura seguinte. </a:t>
            </a:r>
          </a:p>
          <a:p>
            <a:pPr marL="6350" marR="485140" indent="449580" algn="just">
              <a:lnSpc>
                <a:spcPct val="112000"/>
              </a:lnSpc>
              <a:spcAft>
                <a:spcPts val="1015"/>
              </a:spcAft>
            </a:pPr>
            <a:r>
              <a:rPr lang="pt-BR" sz="1800" kern="1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Outra bom resultado e que demonstramos a capacidade de escalar esse modelo para </a:t>
            </a:r>
            <a:r>
              <a:rPr lang="pt-BR" sz="1800" kern="1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conjusntos</a:t>
            </a:r>
            <a:r>
              <a:rPr lang="pt-BR" sz="1800" kern="1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de séries de forma satisfatória. </a:t>
            </a:r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D8653-E177-6C41-B013-396D8DDA5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03/02/2024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CF7226-60FA-0CD9-3FC3-F146354D45FC}"/>
              </a:ext>
            </a:extLst>
          </p:cNvPr>
          <p:cNvGrpSpPr/>
          <p:nvPr/>
        </p:nvGrpSpPr>
        <p:grpSpPr>
          <a:xfrm>
            <a:off x="5868228" y="2485689"/>
            <a:ext cx="3374866" cy="3272157"/>
            <a:chOff x="7909764" y="3578355"/>
            <a:chExt cx="2800803" cy="26543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D735DF8-BEDA-4DAD-0698-C569137B33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55" t="20698" b="6469"/>
            <a:stretch/>
          </p:blipFill>
          <p:spPr>
            <a:xfrm>
              <a:off x="7909764" y="4362238"/>
              <a:ext cx="2748009" cy="187044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66BC6F9-C368-9F0A-5D03-73F3FCDB5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1904"/>
            <a:stretch/>
          </p:blipFill>
          <p:spPr>
            <a:xfrm>
              <a:off x="8069683" y="3578355"/>
              <a:ext cx="2640884" cy="667335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98570EF-971E-5DA3-EBBC-D2AB69EFBA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3" t="5036" r="4244" b="2971"/>
          <a:stretch/>
        </p:blipFill>
        <p:spPr>
          <a:xfrm>
            <a:off x="9530081" y="2158981"/>
            <a:ext cx="2397760" cy="11976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AEB849-315E-F0C9-5C22-34ACE568B4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31" t="6022" r="2477"/>
          <a:stretch/>
        </p:blipFill>
        <p:spPr>
          <a:xfrm>
            <a:off x="9529139" y="3429997"/>
            <a:ext cx="2400722" cy="11976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0D7A9FB-27EC-E9FD-D67A-226DDC81F5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60" t="6022" r="4275" b="2671"/>
          <a:stretch/>
        </p:blipFill>
        <p:spPr>
          <a:xfrm>
            <a:off x="9529138" y="4780261"/>
            <a:ext cx="2397759" cy="123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43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pt-br" sz="4800" i="1" dirty="0">
                <a:solidFill>
                  <a:srgbClr val="FFFFFF"/>
                </a:solidFill>
              </a:rPr>
              <a:t>Obrigado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FFF"/>
                </a:solidFill>
              </a:rPr>
              <a:t>.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20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{53BB470D-E88E-4397-8AAB-88FC2FBFACD9}tf56160789_win32</Template>
  <TotalTime>26641</TotalTime>
  <Words>343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Bookman Old Style</vt:lpstr>
      <vt:lpstr>Calibri</vt:lpstr>
      <vt:lpstr>Franklin Gothic Book</vt:lpstr>
      <vt:lpstr>Personalizado</vt:lpstr>
      <vt:lpstr>Alertas de Alteração de Volumetria com Arima</vt:lpstr>
      <vt:lpstr>1. Introdução </vt:lpstr>
      <vt:lpstr>2. Coleta de Dados </vt:lpstr>
      <vt:lpstr>3. Análise e Exploração dos Dados  </vt:lpstr>
      <vt:lpstr>4. Criação de Modelos Preditivos </vt:lpstr>
      <vt:lpstr>5. Apresentação dos Resultados  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Danilo Lira de Lima</dc:creator>
  <cp:lastModifiedBy>Danilo Lira de Lima</cp:lastModifiedBy>
  <cp:revision>16</cp:revision>
  <dcterms:created xsi:type="dcterms:W3CDTF">2023-10-01T13:01:58Z</dcterms:created>
  <dcterms:modified xsi:type="dcterms:W3CDTF">2024-02-03T17:14:39Z</dcterms:modified>
</cp:coreProperties>
</file>